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71" r:id="rId3"/>
    <p:sldId id="272" r:id="rId4"/>
    <p:sldId id="261" r:id="rId5"/>
    <p:sldId id="262" r:id="rId6"/>
    <p:sldId id="263" r:id="rId7"/>
    <p:sldId id="269" r:id="rId8"/>
    <p:sldId id="260" r:id="rId9"/>
    <p:sldId id="267" r:id="rId10"/>
    <p:sldId id="268" r:id="rId11"/>
    <p:sldId id="264" r:id="rId12"/>
    <p:sldId id="265" r:id="rId13"/>
    <p:sldId id="266" r:id="rId14"/>
    <p:sldId id="270" r:id="rId15"/>
    <p:sldId id="258" r:id="rId16"/>
    <p:sldId id="259" r:id="rId17"/>
    <p:sldId id="257"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AA309A6D-C09C-4548-B29A-6CF363A7E532}" type="datetimeFigureOut">
              <a:rPr lang="fr-FR" smtClean="0"/>
              <a:pPr/>
              <a:t>31/01/2017</a:t>
            </a:fld>
            <a:endParaRPr lang="fr-BE"/>
          </a:p>
        </p:txBody>
      </p:sp>
      <p:sp>
        <p:nvSpPr>
          <p:cNvPr id="17" name="Espace réservé du pied de page 16"/>
          <p:cNvSpPr>
            <a:spLocks noGrp="1"/>
          </p:cNvSpPr>
          <p:nvPr>
            <p:ph type="ftr" sz="quarter" idx="11"/>
          </p:nvPr>
        </p:nvSpPr>
        <p:spPr/>
        <p:txBody>
          <a:bodyPr/>
          <a:lstStyle/>
          <a:p>
            <a:endParaRPr lang="fr-BE"/>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F4668DC-857F-487D-BFFA-8C0CA5037977}" type="slidenum">
              <a:rPr lang="fr-BE" smtClean="0"/>
              <a:pPr/>
              <a:t>‹N°›</a:t>
            </a:fld>
            <a:endParaRPr lang="fr-BE"/>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31/01/2017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CF4668DC-857F-487D-BFFA-8C0CA5037977}" type="slidenum">
              <a:rPr lang="fr-BE" smtClean="0"/>
              <a:pPr/>
              <a:t>‹N°›</a:t>
            </a:fld>
            <a:endParaRPr lang="fr-BE"/>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31/01/2017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31/01/2017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a:xfrm>
            <a:off x="4361688" y="1026372"/>
            <a:ext cx="457200" cy="441325"/>
          </a:xfrm>
        </p:spPr>
        <p:txBody>
          <a:bodyPr/>
          <a:lstStyle/>
          <a:p>
            <a:fld id="{CF4668DC-857F-487D-BFFA-8C0CA5037977}" type="slidenum">
              <a:rPr lang="fr-BE" smtClean="0"/>
              <a:pPr/>
              <a:t>‹N°›</a:t>
            </a:fld>
            <a:endParaRPr lang="fr-BE"/>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31/01/2017</a:t>
            </a:fld>
            <a:endParaRPr lang="fr-BE"/>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F4668DC-857F-487D-BFFA-8C0CA5037977}" type="slidenum">
              <a:rPr lang="fr-BE" smtClean="0"/>
              <a:pPr/>
              <a:t>‹N°›</a:t>
            </a:fld>
            <a:endParaRPr lang="fr-BE"/>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AA309A6D-C09C-4548-B29A-6CF363A7E532}" type="datetimeFigureOut">
              <a:rPr lang="fr-FR" smtClean="0"/>
              <a:pPr/>
              <a:t>31/01/2017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AA309A6D-C09C-4548-B29A-6CF363A7E532}" type="datetimeFigureOut">
              <a:rPr lang="fr-FR" smtClean="0"/>
              <a:pPr/>
              <a:t>31/01/2017</a:t>
            </a:fld>
            <a:endParaRPr lang="fr-BE"/>
          </a:p>
        </p:txBody>
      </p:sp>
      <p:sp>
        <p:nvSpPr>
          <p:cNvPr id="8" name="Espace réservé du pied de page 7"/>
          <p:cNvSpPr>
            <a:spLocks noGrp="1"/>
          </p:cNvSpPr>
          <p:nvPr>
            <p:ph type="ftr" sz="quarter" idx="11"/>
          </p:nvPr>
        </p:nvSpPr>
        <p:spPr>
          <a:xfrm>
            <a:off x="304800" y="6409944"/>
            <a:ext cx="3581400" cy="365760"/>
          </a:xfrm>
        </p:spPr>
        <p:txBody>
          <a:bodyPr/>
          <a:lstStyle/>
          <a:p>
            <a:endParaRPr lang="fr-BE"/>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CF4668DC-857F-487D-BFFA-8C0CA5037977}" type="slidenum">
              <a:rPr lang="fr-BE" smtClean="0"/>
              <a:pPr/>
              <a:t>‹N°›</a:t>
            </a:fld>
            <a:endParaRPr lang="fr-BE"/>
          </a:p>
        </p:txBody>
      </p:sp>
      <p:sp>
        <p:nvSpPr>
          <p:cNvPr id="23" name="Titre 22"/>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31/01/2017</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a:xfrm>
            <a:off x="4343400" y="1036020"/>
            <a:ext cx="457200" cy="441325"/>
          </a:xfrm>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AA309A6D-C09C-4548-B29A-6CF363A7E532}" type="datetimeFigureOut">
              <a:rPr lang="fr-FR" smtClean="0"/>
              <a:pPr/>
              <a:t>31/01/2017</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F4668DC-857F-487D-BFFA-8C0CA5037977}" type="slidenum">
              <a:rPr lang="fr-BE" smtClean="0"/>
              <a:pPr/>
              <a:t>‹N°›</a:t>
            </a:fld>
            <a:endParaRPr lang="fr-BE"/>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31/01/2017</a:t>
            </a:fld>
            <a:endParaRPr lang="fr-BE"/>
          </a:p>
        </p:txBody>
      </p:sp>
      <p:sp>
        <p:nvSpPr>
          <p:cNvPr id="6" name="Espace réservé du pied de page 5"/>
          <p:cNvSpPr>
            <a:spLocks noGrp="1"/>
          </p:cNvSpPr>
          <p:nvPr>
            <p:ph type="ftr" sz="quarter" idx="11"/>
          </p:nvPr>
        </p:nvSpPr>
        <p:spPr>
          <a:xfrm>
            <a:off x="301752" y="6410848"/>
            <a:ext cx="3383280" cy="365760"/>
          </a:xfrm>
        </p:spPr>
        <p:txBody>
          <a:bodyPr/>
          <a:lstStyle/>
          <a:p>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CF4668DC-857F-487D-BFFA-8C0CA5037977}" type="slidenum">
              <a:rPr lang="fr-BE" smtClean="0"/>
              <a:pPr/>
              <a:t>‹N°›</a:t>
            </a:fld>
            <a:endParaRPr lang="fr-BE"/>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AA309A6D-C09C-4548-B29A-6CF363A7E532}" type="datetimeFigureOut">
              <a:rPr lang="fr-FR" smtClean="0"/>
              <a:pPr/>
              <a:t>31/01/2017</a:t>
            </a:fld>
            <a:endParaRPr lang="fr-BE"/>
          </a:p>
        </p:txBody>
      </p:sp>
      <p:sp>
        <p:nvSpPr>
          <p:cNvPr id="6" name="Espace réservé du pied de page 5"/>
          <p:cNvSpPr>
            <a:spLocks noGrp="1"/>
          </p:cNvSpPr>
          <p:nvPr>
            <p:ph type="ftr" sz="quarter" idx="11"/>
          </p:nvPr>
        </p:nvSpPr>
        <p:spPr>
          <a:xfrm>
            <a:off x="301752" y="6410848"/>
            <a:ext cx="3584448" cy="365760"/>
          </a:xfrm>
        </p:spPr>
        <p:txBody>
          <a:bodyPr/>
          <a:lstStyle/>
          <a:p>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A309A6D-C09C-4548-B29A-6CF363A7E532}" type="datetimeFigureOut">
              <a:rPr lang="fr-FR" smtClean="0"/>
              <a:pPr/>
              <a:t>31/01/2017</a:t>
            </a:fld>
            <a:endParaRPr lang="fr-BE"/>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BE"/>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F4668DC-857F-487D-BFFA-8C0CA5037977}" type="slidenum">
              <a:rPr lang="fr-BE" smtClean="0"/>
              <a:pPr/>
              <a:t>‹N°›</a:t>
            </a:fld>
            <a:endParaRPr lang="fr-BE"/>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r>
              <a:rPr lang="fr-FR" dirty="0" smtClean="0"/>
              <a:t>Diététicienne nutritionniste</a:t>
            </a:r>
            <a:endParaRPr lang="fr-FR" dirty="0"/>
          </a:p>
        </p:txBody>
      </p:sp>
      <p:sp>
        <p:nvSpPr>
          <p:cNvPr id="2" name="Titre 1"/>
          <p:cNvSpPr>
            <a:spLocks noGrp="1"/>
          </p:cNvSpPr>
          <p:nvPr>
            <p:ph type="ctrTitle"/>
          </p:nvPr>
        </p:nvSpPr>
        <p:spPr/>
        <p:txBody>
          <a:bodyPr/>
          <a:lstStyle/>
          <a:p>
            <a:r>
              <a:rPr lang="fr-FR" dirty="0" smtClean="0"/>
              <a:t>Sylvie MARTY</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CONFERENCES</a:t>
            </a:r>
            <a:endParaRPr lang="fr-FR" dirty="0"/>
          </a:p>
        </p:txBody>
      </p:sp>
      <p:sp>
        <p:nvSpPr>
          <p:cNvPr id="3" name="Espace réservé du contenu 2"/>
          <p:cNvSpPr>
            <a:spLocks noGrp="1"/>
          </p:cNvSpPr>
          <p:nvPr>
            <p:ph sz="quarter" idx="1"/>
          </p:nvPr>
        </p:nvSpPr>
        <p:spPr>
          <a:xfrm>
            <a:off x="301752" y="1527048"/>
            <a:ext cx="8503920" cy="4998296"/>
          </a:xfrm>
        </p:spPr>
        <p:txBody>
          <a:bodyPr>
            <a:normAutofit fontScale="85000" lnSpcReduction="20000"/>
          </a:bodyPr>
          <a:lstStyle/>
          <a:p>
            <a:r>
              <a:rPr lang="fr-FR" u="sng" dirty="0" smtClean="0"/>
              <a:t>23 mars 2011 </a:t>
            </a:r>
            <a:r>
              <a:rPr lang="fr-FR" dirty="0" smtClean="0"/>
              <a:t>: Présentation de « l’impact de l’éducation au goût en restauration collective » pour AGORES ACCOT  Aquitaine à Bordeaux</a:t>
            </a:r>
          </a:p>
          <a:p>
            <a:r>
              <a:rPr lang="fr-FR" u="sng" dirty="0" smtClean="0"/>
              <a:t>24 novembre 2011 </a:t>
            </a:r>
            <a:r>
              <a:rPr lang="fr-FR" dirty="0" smtClean="0"/>
              <a:t>: présentation des « classes du goût » au CRALIM (Bordeaux)</a:t>
            </a:r>
          </a:p>
          <a:p>
            <a:r>
              <a:rPr lang="fr-FR" u="sng" dirty="0" smtClean="0"/>
              <a:t>24 septembre 2015 </a:t>
            </a:r>
            <a:r>
              <a:rPr lang="fr-FR" dirty="0" smtClean="0"/>
              <a:t>: présentation de « l’éducation au goût en Aquitaine » aux journées PEPS du pôle régional de compétence en éducation et promotion de la santé</a:t>
            </a:r>
          </a:p>
          <a:p>
            <a:r>
              <a:rPr lang="fr-FR" u="sng" dirty="0" smtClean="0"/>
              <a:t>16 décembre 2015 </a:t>
            </a:r>
            <a:r>
              <a:rPr lang="fr-FR" dirty="0" smtClean="0"/>
              <a:t>: « manger mieux en restauration collective : enjeux et ressources pour les communes » pour le </a:t>
            </a:r>
            <a:r>
              <a:rPr lang="fr-FR" dirty="0" err="1" smtClean="0"/>
              <a:t>CNFPTet</a:t>
            </a:r>
            <a:r>
              <a:rPr lang="fr-FR" dirty="0" smtClean="0"/>
              <a:t> AGORES</a:t>
            </a:r>
          </a:p>
          <a:p>
            <a:r>
              <a:rPr lang="fr-FR" u="sng" dirty="0" smtClean="0"/>
              <a:t>10 juin 2016 </a:t>
            </a:r>
            <a:r>
              <a:rPr lang="fr-FR" dirty="0" smtClean="0"/>
              <a:t>: « comment faire du temps du repas à l’école un temps d’éducation et de plaisir? » et « Valoriser son produit non seulement par son mode de production mais aussi par son intérêt nutritionnel et gustatif » à Poitiers, AGORES- ANEGJ</a:t>
            </a:r>
          </a:p>
          <a:p>
            <a:endParaRPr lang="fr-FR"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842248" cy="758952"/>
          </a:xfrm>
        </p:spPr>
        <p:txBody>
          <a:bodyPr>
            <a:normAutofit fontScale="90000"/>
          </a:bodyPr>
          <a:lstStyle/>
          <a:p>
            <a:r>
              <a:rPr lang="fr-FR" dirty="0" smtClean="0"/>
              <a:t>EXPERIENCES EN PROGRAMME PREVENTION</a:t>
            </a:r>
            <a:endParaRPr lang="fr-FR" dirty="0"/>
          </a:p>
        </p:txBody>
      </p:sp>
      <p:sp>
        <p:nvSpPr>
          <p:cNvPr id="3" name="Espace réservé du contenu 2"/>
          <p:cNvSpPr>
            <a:spLocks noGrp="1"/>
          </p:cNvSpPr>
          <p:nvPr>
            <p:ph sz="quarter" idx="1"/>
          </p:nvPr>
        </p:nvSpPr>
        <p:spPr>
          <a:xfrm>
            <a:off x="301752" y="1527048"/>
            <a:ext cx="8503920" cy="5330952"/>
          </a:xfrm>
        </p:spPr>
        <p:txBody>
          <a:bodyPr>
            <a:normAutofit fontScale="85000" lnSpcReduction="20000"/>
          </a:bodyPr>
          <a:lstStyle/>
          <a:p>
            <a:r>
              <a:rPr lang="fr-FR" u="sng" dirty="0" smtClean="0"/>
              <a:t>1998 - 1999 </a:t>
            </a:r>
            <a:r>
              <a:rPr lang="fr-FR" dirty="0" smtClean="0"/>
              <a:t>: mise en place et réalisation d’un programme </a:t>
            </a:r>
            <a:r>
              <a:rPr lang="fr-FR" b="1" dirty="0" smtClean="0"/>
              <a:t>d’éducation nutritionnelle « autour du goûter » </a:t>
            </a:r>
            <a:r>
              <a:rPr lang="fr-FR" dirty="0" smtClean="0"/>
              <a:t>auprès des écoles maternelles de Dax et Saint-Paul-Lès-Dax en collaboration avec le service de Santé Publique de l’hôpital de Dax</a:t>
            </a:r>
          </a:p>
          <a:p>
            <a:r>
              <a:rPr lang="fr-FR" u="sng" dirty="0" smtClean="0"/>
              <a:t>2008 – 2010</a:t>
            </a:r>
            <a:r>
              <a:rPr lang="fr-FR" dirty="0" smtClean="0"/>
              <a:t>: création et animation des ateliers </a:t>
            </a:r>
            <a:r>
              <a:rPr lang="fr-FR" b="1" dirty="0" smtClean="0"/>
              <a:t>« déguster pour bien manger » </a:t>
            </a:r>
            <a:r>
              <a:rPr lang="fr-FR" dirty="0" smtClean="0"/>
              <a:t>après de séniors pour l’office de tourisme de Dax</a:t>
            </a:r>
          </a:p>
          <a:p>
            <a:r>
              <a:rPr lang="fr-FR" u="sng" dirty="0" smtClean="0"/>
              <a:t>2008 </a:t>
            </a:r>
            <a:r>
              <a:rPr lang="fr-FR" dirty="0" smtClean="0"/>
              <a:t>: </a:t>
            </a:r>
            <a:r>
              <a:rPr lang="fr-FR" b="1" dirty="0" smtClean="0"/>
              <a:t>« mamans mamies en cuisine » </a:t>
            </a:r>
            <a:r>
              <a:rPr lang="fr-FR" dirty="0" smtClean="0"/>
              <a:t>sensorialité des repas à domicile et en EHPAD par la ville de Saint-Paul-Lès-Dax</a:t>
            </a:r>
          </a:p>
          <a:p>
            <a:r>
              <a:rPr lang="fr-FR" u="sng" dirty="0" smtClean="0"/>
              <a:t>2009 </a:t>
            </a:r>
            <a:r>
              <a:rPr lang="fr-FR" dirty="0" smtClean="0"/>
              <a:t>: </a:t>
            </a:r>
            <a:r>
              <a:rPr lang="fr-FR" b="1" dirty="0" smtClean="0"/>
              <a:t>« alimentation et culture » </a:t>
            </a:r>
            <a:r>
              <a:rPr lang="fr-FR" dirty="0" smtClean="0"/>
              <a:t>avec l’ADMR pour des jeunes mamans en situation de </a:t>
            </a:r>
            <a:r>
              <a:rPr lang="fr-FR" dirty="0" smtClean="0"/>
              <a:t>précarité</a:t>
            </a:r>
          </a:p>
          <a:p>
            <a:r>
              <a:rPr lang="fr-FR" u="sng" dirty="0" smtClean="0"/>
              <a:t>2013</a:t>
            </a:r>
            <a:r>
              <a:rPr lang="fr-FR" dirty="0" smtClean="0"/>
              <a:t> : « </a:t>
            </a:r>
            <a:r>
              <a:rPr lang="fr-FR" b="1" dirty="0" smtClean="0"/>
              <a:t>les croyances alimentaires</a:t>
            </a:r>
            <a:r>
              <a:rPr lang="fr-FR" dirty="0" smtClean="0"/>
              <a:t> » pour l’AFA à Mont-de-Marsan, public avec MICI</a:t>
            </a:r>
            <a:endParaRPr lang="fr-FR" dirty="0" smtClean="0"/>
          </a:p>
          <a:p>
            <a:pPr>
              <a:buNone/>
            </a:pPr>
            <a:r>
              <a:rPr lang="fr-FR" dirty="0" smtClean="0"/>
              <a:t> </a:t>
            </a:r>
          </a:p>
          <a:p>
            <a:endParaRPr lang="fr-FR"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28600"/>
            <a:ext cx="9144000" cy="758952"/>
          </a:xfrm>
        </p:spPr>
        <p:txBody>
          <a:bodyPr>
            <a:normAutofit fontScale="90000"/>
          </a:bodyPr>
          <a:lstStyle/>
          <a:p>
            <a:r>
              <a:rPr lang="fr-FR" dirty="0" smtClean="0"/>
              <a:t>EXPERIENCES EN RESTAURATION COLLECTIVE</a:t>
            </a:r>
            <a:endParaRPr lang="fr-FR" dirty="0"/>
          </a:p>
        </p:txBody>
      </p:sp>
      <p:sp>
        <p:nvSpPr>
          <p:cNvPr id="3" name="Espace réservé du contenu 2"/>
          <p:cNvSpPr>
            <a:spLocks noGrp="1"/>
          </p:cNvSpPr>
          <p:nvPr>
            <p:ph sz="quarter" idx="1"/>
          </p:nvPr>
        </p:nvSpPr>
        <p:spPr/>
        <p:txBody>
          <a:bodyPr/>
          <a:lstStyle/>
          <a:p>
            <a:r>
              <a:rPr lang="fr-FR" u="sng" dirty="0" smtClean="0"/>
              <a:t>2003 – 2008 </a:t>
            </a:r>
            <a:r>
              <a:rPr lang="fr-FR" dirty="0" smtClean="0"/>
              <a:t>: diététicienne conseil auprès de la société de restauration « </a:t>
            </a:r>
            <a:r>
              <a:rPr lang="fr-FR" b="1" dirty="0" smtClean="0"/>
              <a:t>la culinaire des pays de l’Adour </a:t>
            </a:r>
            <a:r>
              <a:rPr lang="fr-FR" dirty="0" smtClean="0"/>
              <a:t>» : élaboration des menus, mise en place du GEMRCN, animations commissions menus</a:t>
            </a:r>
          </a:p>
          <a:p>
            <a:r>
              <a:rPr lang="fr-FR" dirty="0" smtClean="0"/>
              <a:t>2014 : formation du personnel de restauration des communes de </a:t>
            </a:r>
            <a:r>
              <a:rPr lang="fr-FR" dirty="0" err="1" smtClean="0"/>
              <a:t>Arsague</a:t>
            </a:r>
            <a:r>
              <a:rPr lang="fr-FR" dirty="0" smtClean="0"/>
              <a:t>, Castel-Sarrazin et </a:t>
            </a:r>
            <a:r>
              <a:rPr lang="fr-FR" dirty="0" err="1" smtClean="0"/>
              <a:t>Bonnegarde</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Activités associatives professionnelles</a:t>
            </a:r>
            <a:endParaRPr lang="fr-FR" dirty="0"/>
          </a:p>
        </p:txBody>
      </p:sp>
      <p:sp>
        <p:nvSpPr>
          <p:cNvPr id="3" name="Espace réservé du contenu 2"/>
          <p:cNvSpPr>
            <a:spLocks noGrp="1"/>
          </p:cNvSpPr>
          <p:nvPr>
            <p:ph sz="quarter" idx="1"/>
          </p:nvPr>
        </p:nvSpPr>
        <p:spPr>
          <a:xfrm>
            <a:off x="301752" y="1527048"/>
            <a:ext cx="8503920" cy="4926288"/>
          </a:xfrm>
        </p:spPr>
        <p:txBody>
          <a:bodyPr>
            <a:normAutofit fontScale="92500" lnSpcReduction="10000"/>
          </a:bodyPr>
          <a:lstStyle/>
          <a:p>
            <a:r>
              <a:rPr lang="fr-FR" dirty="0" smtClean="0"/>
              <a:t>Depuis 1995 : membre de l’AFDN</a:t>
            </a:r>
          </a:p>
          <a:p>
            <a:r>
              <a:rPr lang="fr-FR" dirty="0" smtClean="0"/>
              <a:t>Depuis 2006 : membre fondateur de DIADEMIA</a:t>
            </a:r>
          </a:p>
          <a:p>
            <a:r>
              <a:rPr lang="fr-FR" dirty="0" smtClean="0"/>
              <a:t>2007 – 2013 : membre du réseau CENA (Club Expert en Nutrition et Alimentation)</a:t>
            </a:r>
          </a:p>
          <a:p>
            <a:r>
              <a:rPr lang="fr-FR" dirty="0" smtClean="0"/>
              <a:t>Depuis 2007 : membre du réseau des diététiciens du CIV remplacé par INTERBEV en 2016</a:t>
            </a:r>
            <a:r>
              <a:rPr lang="fr-FR" dirty="0" smtClean="0"/>
              <a:t>.</a:t>
            </a:r>
          </a:p>
          <a:p>
            <a:r>
              <a:rPr lang="fr-FR" dirty="0" smtClean="0"/>
              <a:t>Depuis 2013 : membre du réseau des diététiciens de l’AFA</a:t>
            </a:r>
            <a:endParaRPr lang="fr-FR" dirty="0" smtClean="0"/>
          </a:p>
          <a:p>
            <a:r>
              <a:rPr lang="fr-FR" dirty="0" smtClean="0"/>
              <a:t>Depuis </a:t>
            </a:r>
            <a:r>
              <a:rPr lang="fr-FR" dirty="0" smtClean="0"/>
              <a:t>2014 </a:t>
            </a:r>
            <a:r>
              <a:rPr lang="fr-FR" dirty="0" smtClean="0"/>
              <a:t>: membre du réseaux des Educateurs au Goût des Jeunes (ANEGJ) </a:t>
            </a:r>
          </a:p>
          <a:p>
            <a:r>
              <a:rPr lang="fr-FR" dirty="0" smtClean="0"/>
              <a:t>Depuis 2016 : membre de l’Association des Diététiciens Libéraux </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REDACTIONS</a:t>
            </a:r>
            <a:endParaRPr lang="fr-FR" dirty="0"/>
          </a:p>
        </p:txBody>
      </p:sp>
      <p:sp>
        <p:nvSpPr>
          <p:cNvPr id="3" name="Espace réservé du contenu 2"/>
          <p:cNvSpPr>
            <a:spLocks noGrp="1"/>
          </p:cNvSpPr>
          <p:nvPr>
            <p:ph sz="quarter" idx="1"/>
          </p:nvPr>
        </p:nvSpPr>
        <p:spPr/>
        <p:txBody>
          <a:bodyPr/>
          <a:lstStyle/>
          <a:p>
            <a:r>
              <a:rPr lang="fr-FR" dirty="0" smtClean="0"/>
              <a:t>Co- Auteur de « Quand les lapins mangeront de la salicorne »</a:t>
            </a: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MA FORMATION CONTINUE</a:t>
            </a:r>
            <a:endParaRPr lang="fr-FR" dirty="0"/>
          </a:p>
        </p:txBody>
      </p:sp>
      <p:sp>
        <p:nvSpPr>
          <p:cNvPr id="3" name="Espace réservé du contenu 2"/>
          <p:cNvSpPr>
            <a:spLocks noGrp="1"/>
          </p:cNvSpPr>
          <p:nvPr>
            <p:ph sz="quarter" idx="1"/>
          </p:nvPr>
        </p:nvSpPr>
        <p:spPr>
          <a:xfrm>
            <a:off x="251520" y="1700808"/>
            <a:ext cx="8435280" cy="5328592"/>
          </a:xfrm>
        </p:spPr>
        <p:txBody>
          <a:bodyPr>
            <a:normAutofit fontScale="62500" lnSpcReduction="20000"/>
          </a:bodyPr>
          <a:lstStyle/>
          <a:p>
            <a:pPr hangingPunct="0"/>
            <a:r>
              <a:rPr lang="fr-FR" dirty="0" smtClean="0"/>
              <a:t> 2015  : Approfondissement sur le goût (14h)  - ANEGJ</a:t>
            </a:r>
          </a:p>
          <a:p>
            <a:pPr hangingPunct="0"/>
            <a:r>
              <a:rPr lang="fr-FR" dirty="0" smtClean="0"/>
              <a:t> 2014  : Sensorialité et handicap  (12h) - ANEGJ</a:t>
            </a:r>
          </a:p>
          <a:p>
            <a:pPr hangingPunct="0"/>
            <a:r>
              <a:rPr lang="fr-FR" dirty="0" smtClean="0"/>
              <a:t> 2013  : Prise en charges des patients atteints de MICI  (6h) - AFA</a:t>
            </a:r>
          </a:p>
          <a:p>
            <a:pPr hangingPunct="0"/>
            <a:r>
              <a:rPr lang="fr-FR" b="1" i="1" dirty="0" smtClean="0"/>
              <a:t> </a:t>
            </a:r>
            <a:r>
              <a:rPr lang="fr-FR" dirty="0" smtClean="0"/>
              <a:t>2011  : Education au goût ( 28h) - l’institut du goût</a:t>
            </a:r>
          </a:p>
          <a:p>
            <a:pPr hangingPunct="0"/>
            <a:r>
              <a:rPr lang="fr-FR" dirty="0" smtClean="0"/>
              <a:t> 2011 :  Approche bio-psycho-sensorielle  (14h) - DIADEMIA</a:t>
            </a:r>
          </a:p>
          <a:p>
            <a:pPr hangingPunct="0"/>
            <a:r>
              <a:rPr lang="fr-FR" dirty="0" smtClean="0"/>
              <a:t> 2009 :  Formation de formateur  ( 12h) - CNFPT</a:t>
            </a:r>
          </a:p>
          <a:p>
            <a:pPr hangingPunct="0"/>
            <a:r>
              <a:rPr lang="fr-FR" dirty="0" smtClean="0"/>
              <a:t> 2009 :  Le goût et l’enfant (16h)  - DIADEMIA</a:t>
            </a:r>
          </a:p>
          <a:p>
            <a:pPr hangingPunct="0"/>
            <a:r>
              <a:rPr lang="fr-FR" dirty="0" smtClean="0"/>
              <a:t> 2007 : Troubles du comportement alimentaire (16h)- DIADEMIA</a:t>
            </a:r>
          </a:p>
          <a:p>
            <a:pPr hangingPunct="0"/>
            <a:r>
              <a:rPr lang="fr-FR" dirty="0" smtClean="0"/>
              <a:t> 2007 :  L’entretien motivationnel (16h)- Guy </a:t>
            </a:r>
            <a:r>
              <a:rPr lang="fr-FR" dirty="0" err="1" smtClean="0"/>
              <a:t>Azoulai</a:t>
            </a:r>
            <a:endParaRPr lang="fr-FR" dirty="0" smtClean="0"/>
          </a:p>
          <a:p>
            <a:pPr hangingPunct="0"/>
            <a:r>
              <a:rPr lang="fr-FR" dirty="0" smtClean="0"/>
              <a:t> 2006 :  Expression Oratoire	(16h)- Compétences conseil</a:t>
            </a:r>
          </a:p>
          <a:p>
            <a:pPr hangingPunct="0"/>
            <a:r>
              <a:rPr lang="fr-FR" dirty="0" smtClean="0"/>
              <a:t> 2005 :  Régulation / analyse des pratiques- Compétences conseil	</a:t>
            </a:r>
          </a:p>
          <a:p>
            <a:pPr hangingPunct="0"/>
            <a:r>
              <a:rPr lang="fr-FR" dirty="0" smtClean="0"/>
              <a:t> 2004 :  L’entretien diététique avec les enfants (24h) - Compétences conseil</a:t>
            </a:r>
          </a:p>
          <a:p>
            <a:pPr hangingPunct="0"/>
            <a:r>
              <a:rPr lang="fr-FR" dirty="0" smtClean="0"/>
              <a:t> 2003 :  Image du corps et diététique (24h)- Compétences conseil</a:t>
            </a:r>
          </a:p>
          <a:p>
            <a:pPr hangingPunct="0"/>
            <a:r>
              <a:rPr lang="fr-FR" dirty="0" smtClean="0"/>
              <a:t> 2003 :  Formation de formateur- Compétences conseil</a:t>
            </a:r>
          </a:p>
          <a:p>
            <a:pPr hangingPunct="0"/>
            <a:r>
              <a:rPr lang="fr-FR" dirty="0" smtClean="0"/>
              <a:t> 2002 :  L’entretien diététique (24 h)- Compétences conseil</a:t>
            </a:r>
          </a:p>
          <a:p>
            <a:pPr hangingPunct="0"/>
            <a:r>
              <a:rPr lang="fr-FR" dirty="0" smtClean="0"/>
              <a:t> 2001 :  Troubles du comportement alimentaire (24h)- Compétences Conseil</a:t>
            </a:r>
          </a:p>
          <a:p>
            <a:pPr hangingPunct="0"/>
            <a:r>
              <a:rPr lang="fr-FR" dirty="0" smtClean="0"/>
              <a:t> 2000 :   Education nutritionnelle (24 h)- Compétences Conseil</a:t>
            </a:r>
          </a:p>
          <a:p>
            <a:pPr hangingPunct="0"/>
            <a:r>
              <a:rPr lang="fr-FR" dirty="0" smtClean="0"/>
              <a:t> 1996 à 2005 : Régulations professionnelles (200 h)- Taillandier </a:t>
            </a:r>
          </a:p>
          <a:p>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88640"/>
            <a:ext cx="8964488" cy="758952"/>
          </a:xfrm>
        </p:spPr>
        <p:txBody>
          <a:bodyPr>
            <a:normAutofit fontScale="90000"/>
          </a:bodyPr>
          <a:lstStyle/>
          <a:p>
            <a:r>
              <a:rPr lang="fr-FR" dirty="0" smtClean="0"/>
              <a:t>EXPERIENCES de diététicienne EN STRUCTURES</a:t>
            </a:r>
            <a:endParaRPr lang="fr-FR" dirty="0"/>
          </a:p>
        </p:txBody>
      </p:sp>
      <p:sp>
        <p:nvSpPr>
          <p:cNvPr id="3" name="Espace réservé du contenu 2"/>
          <p:cNvSpPr>
            <a:spLocks noGrp="1"/>
          </p:cNvSpPr>
          <p:nvPr>
            <p:ph sz="quarter" idx="1"/>
          </p:nvPr>
        </p:nvSpPr>
        <p:spPr/>
        <p:txBody>
          <a:bodyPr>
            <a:normAutofit fontScale="92500" lnSpcReduction="10000"/>
          </a:bodyPr>
          <a:lstStyle/>
          <a:p>
            <a:r>
              <a:rPr lang="fr-FR" dirty="0" smtClean="0"/>
              <a:t>1991 : Hôpital de Nevers (58) : service de gastro-entérologie et attachée au centre de nutrition et diabétologie</a:t>
            </a:r>
          </a:p>
          <a:p>
            <a:r>
              <a:rPr lang="fr-FR" dirty="0" smtClean="0"/>
              <a:t>1992/93 : DIAÏTA (Société de conseil en nutrition) à Beuvry (62)</a:t>
            </a:r>
          </a:p>
          <a:p>
            <a:r>
              <a:rPr lang="fr-FR" dirty="0" smtClean="0"/>
              <a:t>1994 : Hôpital de Trinidad (Colorado – USA), consultations externes </a:t>
            </a:r>
          </a:p>
          <a:p>
            <a:r>
              <a:rPr lang="fr-FR" dirty="0" smtClean="0"/>
              <a:t>1995 : Centre Médical de Recherche et de Traitement Diététique de </a:t>
            </a:r>
            <a:r>
              <a:rPr lang="fr-FR" dirty="0" err="1" smtClean="0"/>
              <a:t>Forcilles</a:t>
            </a:r>
            <a:r>
              <a:rPr lang="fr-FR" dirty="0" smtClean="0"/>
              <a:t> ( 77)</a:t>
            </a:r>
          </a:p>
          <a:p>
            <a:r>
              <a:rPr lang="fr-FR" dirty="0" smtClean="0"/>
              <a:t>1995 – 1999 : Hôpital de Dax (40), consultations externes au service de diabétologie et maladies infectieuses</a:t>
            </a:r>
          </a:p>
          <a:p>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 FORMATIONS DIPLÔMANTES </a:t>
            </a:r>
            <a:endParaRPr lang="fr-FR" dirty="0"/>
          </a:p>
        </p:txBody>
      </p:sp>
      <p:sp>
        <p:nvSpPr>
          <p:cNvPr id="3" name="Espace réservé du contenu 2"/>
          <p:cNvSpPr>
            <a:spLocks noGrp="1"/>
          </p:cNvSpPr>
          <p:nvPr>
            <p:ph sz="quarter" idx="1"/>
          </p:nvPr>
        </p:nvSpPr>
        <p:spPr/>
        <p:txBody>
          <a:bodyPr/>
          <a:lstStyle/>
          <a:p>
            <a:r>
              <a:rPr lang="fr-FR" dirty="0" smtClean="0"/>
              <a:t>1987 : Baccalauréat série D</a:t>
            </a:r>
          </a:p>
          <a:p>
            <a:r>
              <a:rPr lang="fr-FR" dirty="0" smtClean="0"/>
              <a:t>1988 : Brevet d’Aptitude aux Fonctions d’Animateur ( BAFA)</a:t>
            </a:r>
          </a:p>
          <a:p>
            <a:r>
              <a:rPr lang="fr-FR" dirty="0" smtClean="0"/>
              <a:t>1989 : Brevet de Technicien Supérieur de Diététique obtenu à l’Institut </a:t>
            </a:r>
            <a:r>
              <a:rPr lang="fr-FR" dirty="0" err="1" smtClean="0"/>
              <a:t>Limayrac</a:t>
            </a:r>
            <a:r>
              <a:rPr lang="fr-FR" dirty="0" smtClean="0"/>
              <a:t> à Toulouse</a:t>
            </a:r>
          </a:p>
          <a:p>
            <a:r>
              <a:rPr lang="fr-FR" dirty="0" smtClean="0"/>
              <a:t>1993 : Test Of English as a </a:t>
            </a:r>
            <a:r>
              <a:rPr lang="fr-FR" dirty="0" err="1" smtClean="0"/>
              <a:t>Foreign</a:t>
            </a:r>
            <a:r>
              <a:rPr lang="fr-FR" dirty="0" smtClean="0"/>
              <a:t> </a:t>
            </a:r>
            <a:r>
              <a:rPr lang="fr-FR" dirty="0" err="1" smtClean="0"/>
              <a:t>Language</a:t>
            </a:r>
            <a:r>
              <a:rPr lang="fr-FR" dirty="0" smtClean="0"/>
              <a:t> (score = 580)</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CABINET  LIBERAL depuis 1995</a:t>
            </a:r>
            <a:endParaRPr lang="fr-FR" dirty="0"/>
          </a:p>
        </p:txBody>
      </p:sp>
      <p:sp>
        <p:nvSpPr>
          <p:cNvPr id="3" name="Espace réservé du contenu 2"/>
          <p:cNvSpPr>
            <a:spLocks noGrp="1"/>
          </p:cNvSpPr>
          <p:nvPr>
            <p:ph sz="quarter" idx="1"/>
          </p:nvPr>
        </p:nvSpPr>
        <p:spPr/>
        <p:txBody>
          <a:bodyPr>
            <a:normAutofit fontScale="92500" lnSpcReduction="10000"/>
          </a:bodyPr>
          <a:lstStyle/>
          <a:p>
            <a:r>
              <a:rPr lang="fr-FR" dirty="0" smtClean="0"/>
              <a:t>Activité de consultation individuelle au familiale : </a:t>
            </a:r>
          </a:p>
          <a:p>
            <a:pPr>
              <a:buNone/>
            </a:pPr>
            <a:r>
              <a:rPr lang="fr-FR" dirty="0" smtClean="0"/>
              <a:t>+ de 3000 entretiens à ce jour</a:t>
            </a:r>
          </a:p>
          <a:p>
            <a:r>
              <a:rPr lang="fr-FR" dirty="0" smtClean="0"/>
              <a:t>Formation adulte</a:t>
            </a:r>
          </a:p>
          <a:p>
            <a:r>
              <a:rPr lang="fr-FR" dirty="0" smtClean="0"/>
              <a:t>Enseignement</a:t>
            </a:r>
          </a:p>
          <a:p>
            <a:r>
              <a:rPr lang="fr-FR" dirty="0" smtClean="0"/>
              <a:t>Crèches</a:t>
            </a:r>
          </a:p>
          <a:p>
            <a:r>
              <a:rPr lang="fr-FR" dirty="0" smtClean="0"/>
              <a:t>Conférences</a:t>
            </a:r>
          </a:p>
          <a:p>
            <a:r>
              <a:rPr lang="fr-FR" dirty="0" smtClean="0"/>
              <a:t>Programmes de prévention santé</a:t>
            </a:r>
          </a:p>
          <a:p>
            <a:r>
              <a:rPr lang="fr-FR" dirty="0" smtClean="0"/>
              <a:t>Restauration collective</a:t>
            </a:r>
          </a:p>
          <a:p>
            <a:r>
              <a:rPr lang="fr-FR" dirty="0" smtClean="0"/>
              <a:t>Activités associatives professionnelles</a:t>
            </a:r>
          </a:p>
          <a:p>
            <a:r>
              <a:rPr lang="fr-FR" dirty="0" smtClean="0"/>
              <a:t>Rédaction</a:t>
            </a:r>
          </a:p>
          <a:p>
            <a:endParaRPr lang="fr-FR" dirty="0" smtClean="0"/>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consultations</a:t>
            </a:r>
            <a:endParaRPr lang="fr-FR" dirty="0"/>
          </a:p>
        </p:txBody>
      </p:sp>
      <p:sp>
        <p:nvSpPr>
          <p:cNvPr id="3" name="Espace réservé du contenu 2"/>
          <p:cNvSpPr>
            <a:spLocks noGrp="1"/>
          </p:cNvSpPr>
          <p:nvPr>
            <p:ph sz="quarter" idx="1"/>
          </p:nvPr>
        </p:nvSpPr>
        <p:spPr/>
        <p:txBody>
          <a:bodyPr>
            <a:normAutofit lnSpcReduction="10000"/>
          </a:bodyPr>
          <a:lstStyle/>
          <a:p>
            <a:r>
              <a:rPr lang="fr-FR" dirty="0" smtClean="0"/>
              <a:t>Sur rendez-vous, compter 45’</a:t>
            </a:r>
          </a:p>
          <a:p>
            <a:r>
              <a:rPr lang="fr-FR" dirty="0" smtClean="0"/>
              <a:t>44€ avec facture</a:t>
            </a:r>
          </a:p>
          <a:p>
            <a:r>
              <a:rPr lang="fr-FR" dirty="0" smtClean="0"/>
              <a:t>La consultation diététique consiste à accompagner la personne en demande.</a:t>
            </a:r>
          </a:p>
          <a:p>
            <a:pPr lvl="1"/>
            <a:r>
              <a:rPr lang="fr-FR" dirty="0" smtClean="0"/>
              <a:t>C’est l’accompagner vers son objectif d’une écoute active et attentive</a:t>
            </a:r>
          </a:p>
          <a:p>
            <a:pPr lvl="1"/>
            <a:r>
              <a:rPr lang="fr-FR" dirty="0" smtClean="0"/>
              <a:t>C’est l’accompagner dans ses propres choix alimentaires</a:t>
            </a:r>
          </a:p>
          <a:p>
            <a:pPr lvl="1"/>
            <a:r>
              <a:rPr lang="fr-FR" dirty="0" smtClean="0"/>
              <a:t>C’est l’accompagner dans ses changements corporels, comportementaux, digestifs</a:t>
            </a:r>
          </a:p>
          <a:p>
            <a:pPr lvl="1"/>
            <a:r>
              <a:rPr lang="fr-FR" dirty="0" smtClean="0"/>
              <a:t>C’est l’accompagner dans son écoute</a:t>
            </a:r>
          </a:p>
          <a:p>
            <a:pPr lvl="1"/>
            <a:r>
              <a:rPr lang="fr-FR" dirty="0" smtClean="0"/>
              <a:t>C’est aussi confronter les croyances, les idées reçues autour de l’alimentation</a:t>
            </a:r>
          </a:p>
          <a:p>
            <a:pPr lvl="1">
              <a:buNone/>
            </a:pPr>
            <a:endParaRPr lang="fr-FR" dirty="0" smtClean="0"/>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EXPERIENCES EN FORMATION ADULTE </a:t>
            </a:r>
            <a:endParaRPr lang="fr-FR" dirty="0"/>
          </a:p>
        </p:txBody>
      </p:sp>
      <p:sp>
        <p:nvSpPr>
          <p:cNvPr id="3" name="Espace réservé du contenu 2"/>
          <p:cNvSpPr>
            <a:spLocks noGrp="1"/>
          </p:cNvSpPr>
          <p:nvPr>
            <p:ph sz="quarter" idx="1"/>
          </p:nvPr>
        </p:nvSpPr>
        <p:spPr>
          <a:xfrm>
            <a:off x="301752" y="1527048"/>
            <a:ext cx="8503920" cy="4782272"/>
          </a:xfrm>
        </p:spPr>
        <p:txBody>
          <a:bodyPr>
            <a:normAutofit lnSpcReduction="10000"/>
          </a:bodyPr>
          <a:lstStyle/>
          <a:p>
            <a:r>
              <a:rPr lang="fr-FR" dirty="0" smtClean="0"/>
              <a:t>2008 – 2016 : pour </a:t>
            </a:r>
            <a:r>
              <a:rPr lang="fr-FR" b="1" dirty="0" smtClean="0"/>
              <a:t>DIADEMIA</a:t>
            </a:r>
            <a:r>
              <a:rPr lang="fr-FR" dirty="0" smtClean="0"/>
              <a:t> destiné aux professionnels de santé</a:t>
            </a:r>
          </a:p>
          <a:p>
            <a:pPr lvl="1"/>
            <a:r>
              <a:rPr lang="fr-FR" dirty="0" smtClean="0"/>
              <a:t>Les techniques d’entretien diététique (relation d’aide)</a:t>
            </a:r>
          </a:p>
          <a:p>
            <a:pPr lvl="1"/>
            <a:r>
              <a:rPr lang="fr-FR" dirty="0" smtClean="0"/>
              <a:t>L’entretien diététique avec les enfants</a:t>
            </a:r>
          </a:p>
          <a:p>
            <a:pPr lvl="1"/>
            <a:r>
              <a:rPr lang="fr-FR" dirty="0" smtClean="0"/>
              <a:t>Comment aborder l’image du corps en consultation</a:t>
            </a:r>
          </a:p>
          <a:p>
            <a:pPr lvl="1"/>
            <a:r>
              <a:rPr lang="fr-FR" dirty="0" smtClean="0"/>
              <a:t>La stratégie paradoxale</a:t>
            </a:r>
          </a:p>
          <a:p>
            <a:pPr lvl="1"/>
            <a:r>
              <a:rPr lang="fr-FR" dirty="0" smtClean="0"/>
              <a:t>L ’approche bio-psycho-sensorielle</a:t>
            </a:r>
          </a:p>
          <a:p>
            <a:pPr lvl="1"/>
            <a:r>
              <a:rPr lang="fr-FR" dirty="0" smtClean="0"/>
              <a:t>Les outils de l’Education Thérapeutique du </a:t>
            </a:r>
            <a:r>
              <a:rPr lang="fr-FR" dirty="0" smtClean="0"/>
              <a:t>Patient</a:t>
            </a:r>
          </a:p>
          <a:p>
            <a:pPr lvl="1"/>
            <a:r>
              <a:rPr lang="fr-FR" dirty="0" smtClean="0"/>
              <a:t>Le </a:t>
            </a:r>
            <a:r>
              <a:rPr lang="fr-FR" dirty="0" err="1" smtClean="0"/>
              <a:t>photolangage</a:t>
            </a:r>
            <a:endParaRPr lang="fr-FR" dirty="0" smtClean="0"/>
          </a:p>
          <a:p>
            <a:r>
              <a:rPr lang="fr-FR" dirty="0" smtClean="0"/>
              <a:t>2010 : pour l’</a:t>
            </a:r>
            <a:r>
              <a:rPr lang="fr-FR" b="1" dirty="0" smtClean="0"/>
              <a:t>IREPS</a:t>
            </a:r>
          </a:p>
          <a:p>
            <a:pPr lvl="1"/>
            <a:r>
              <a:rPr lang="fr-FR" dirty="0" smtClean="0"/>
              <a:t>L’alimentation des adolescents en structure (institut thérapeutique  éducatif et pédagogique )</a:t>
            </a:r>
          </a:p>
          <a:p>
            <a:pPr lvl="1"/>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EXPERIENCES EN FORMATION ADULTE </a:t>
            </a:r>
            <a:endParaRPr lang="fr-FR" dirty="0"/>
          </a:p>
        </p:txBody>
      </p:sp>
      <p:sp>
        <p:nvSpPr>
          <p:cNvPr id="3" name="Espace réservé du contenu 2"/>
          <p:cNvSpPr>
            <a:spLocks noGrp="1"/>
          </p:cNvSpPr>
          <p:nvPr>
            <p:ph sz="quarter" idx="1"/>
          </p:nvPr>
        </p:nvSpPr>
        <p:spPr>
          <a:xfrm>
            <a:off x="301752" y="1412776"/>
            <a:ext cx="8503920" cy="5112568"/>
          </a:xfrm>
        </p:spPr>
        <p:txBody>
          <a:bodyPr>
            <a:normAutofit lnSpcReduction="10000"/>
          </a:bodyPr>
          <a:lstStyle/>
          <a:p>
            <a:r>
              <a:rPr lang="fr-FR" dirty="0" smtClean="0"/>
              <a:t>Depuis 2009 : pour le </a:t>
            </a:r>
            <a:r>
              <a:rPr lang="fr-FR" b="1" dirty="0" smtClean="0"/>
              <a:t>CNFPT</a:t>
            </a:r>
          </a:p>
          <a:p>
            <a:pPr lvl="1"/>
            <a:r>
              <a:rPr lang="fr-FR" dirty="0" smtClean="0"/>
              <a:t>La dénutrition de la personne âgée</a:t>
            </a:r>
          </a:p>
          <a:p>
            <a:pPr lvl="1"/>
            <a:r>
              <a:rPr lang="fr-FR" dirty="0" smtClean="0"/>
              <a:t>L’alimentation de la personne âgée à domicile ou en institution</a:t>
            </a:r>
          </a:p>
          <a:p>
            <a:pPr lvl="1"/>
            <a:r>
              <a:rPr lang="fr-FR" dirty="0" smtClean="0"/>
              <a:t>L’alimentation en crèche</a:t>
            </a:r>
          </a:p>
          <a:p>
            <a:pPr lvl="1"/>
            <a:r>
              <a:rPr lang="fr-FR" dirty="0" smtClean="0"/>
              <a:t>Elaborer les menus selon le GEMRCN (crèches, scolaires, EHPAD)</a:t>
            </a:r>
          </a:p>
          <a:p>
            <a:pPr lvl="1"/>
            <a:r>
              <a:rPr lang="fr-FR" dirty="0" smtClean="0"/>
              <a:t>Le temps du repas chez la personne âgée</a:t>
            </a:r>
          </a:p>
          <a:p>
            <a:pPr lvl="1"/>
            <a:r>
              <a:rPr lang="fr-FR" dirty="0" smtClean="0"/>
              <a:t>Le temps du repas à l’école : un temps d ’éducation et de plaisir</a:t>
            </a:r>
          </a:p>
          <a:p>
            <a:pPr lvl="1"/>
            <a:r>
              <a:rPr lang="fr-FR" dirty="0" smtClean="0"/>
              <a:t>L’éducation nutritionnelle au quotidien</a:t>
            </a:r>
          </a:p>
          <a:p>
            <a:pPr lvl="1"/>
            <a:r>
              <a:rPr lang="fr-FR" dirty="0" smtClean="0"/>
              <a:t>L’éducation au goût</a:t>
            </a:r>
          </a:p>
          <a:p>
            <a:pPr lvl="1"/>
            <a:r>
              <a:rPr lang="fr-FR" dirty="0" smtClean="0"/>
              <a:t>Stimuler les capacités sensorielles et cognitives de la personne âgée</a:t>
            </a:r>
          </a:p>
          <a:p>
            <a:pPr lvl="1"/>
            <a:r>
              <a:rPr lang="fr-FR" dirty="0" smtClean="0"/>
              <a:t>Animer un atelier culinaire chez les 3-12 ans</a:t>
            </a:r>
          </a:p>
          <a:p>
            <a:pPr lvl="1"/>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EXPERIENCES EN FORMATION ADULTE </a:t>
            </a:r>
            <a:endParaRPr lang="fr-FR" dirty="0"/>
          </a:p>
        </p:txBody>
      </p:sp>
      <p:sp>
        <p:nvSpPr>
          <p:cNvPr id="3" name="Espace réservé du contenu 2"/>
          <p:cNvSpPr>
            <a:spLocks noGrp="1"/>
          </p:cNvSpPr>
          <p:nvPr>
            <p:ph sz="quarter" idx="1"/>
          </p:nvPr>
        </p:nvSpPr>
        <p:spPr>
          <a:xfrm>
            <a:off x="251520" y="1412776"/>
            <a:ext cx="8503920" cy="5445224"/>
          </a:xfrm>
        </p:spPr>
        <p:txBody>
          <a:bodyPr>
            <a:normAutofit/>
          </a:bodyPr>
          <a:lstStyle/>
          <a:p>
            <a:r>
              <a:rPr lang="fr-FR" dirty="0" smtClean="0"/>
              <a:t>2012 - 2015 : pour la </a:t>
            </a:r>
            <a:r>
              <a:rPr lang="fr-FR" b="1" dirty="0" smtClean="0"/>
              <a:t>DRAAF</a:t>
            </a:r>
          </a:p>
          <a:p>
            <a:pPr lvl="1"/>
            <a:r>
              <a:rPr lang="fr-FR" dirty="0" smtClean="0"/>
              <a:t>Formation des enseignants et du personnel communal ( de restauration et d’animation) aux classes du goût</a:t>
            </a:r>
          </a:p>
          <a:p>
            <a:r>
              <a:rPr lang="fr-FR" dirty="0" smtClean="0"/>
              <a:t>2012 - 2016 : pour le CIV, puis </a:t>
            </a:r>
            <a:r>
              <a:rPr lang="fr-FR" b="1" dirty="0" smtClean="0"/>
              <a:t>INTERBEV</a:t>
            </a:r>
          </a:p>
          <a:p>
            <a:pPr lvl="1"/>
            <a:r>
              <a:rPr lang="fr-FR" dirty="0" smtClean="0"/>
              <a:t>Les experts du goût (personnel de restauration et Elus)</a:t>
            </a:r>
          </a:p>
          <a:p>
            <a:r>
              <a:rPr lang="fr-FR" dirty="0" smtClean="0"/>
              <a:t>2014 : pour </a:t>
            </a:r>
            <a:r>
              <a:rPr lang="fr-FR" b="1" dirty="0" smtClean="0"/>
              <a:t>l’Institut Supérieur de l’Alimentation </a:t>
            </a:r>
            <a:r>
              <a:rPr lang="fr-FR" dirty="0" smtClean="0"/>
              <a:t>(Paris)</a:t>
            </a:r>
          </a:p>
          <a:p>
            <a:pPr lvl="1"/>
            <a:r>
              <a:rPr lang="fr-FR" dirty="0" smtClean="0"/>
              <a:t>L’entretien diététique (en </a:t>
            </a:r>
            <a:r>
              <a:rPr lang="fr-FR" dirty="0" err="1" smtClean="0"/>
              <a:t>co</a:t>
            </a:r>
            <a:r>
              <a:rPr lang="fr-FR" dirty="0" smtClean="0"/>
              <a:t>-animation avec R. </a:t>
            </a:r>
            <a:r>
              <a:rPr lang="fr-FR" dirty="0" err="1" smtClean="0"/>
              <a:t>Agnetti</a:t>
            </a:r>
            <a:r>
              <a:rPr lang="fr-FR" dirty="0" smtClean="0"/>
              <a:t>)</a:t>
            </a:r>
          </a:p>
          <a:p>
            <a:r>
              <a:rPr lang="fr-FR" dirty="0" smtClean="0"/>
              <a:t>2013 - 2015 : pour l’</a:t>
            </a:r>
            <a:r>
              <a:rPr lang="fr-FR" b="1" dirty="0" smtClean="0"/>
              <a:t>ANEGJ</a:t>
            </a:r>
          </a:p>
          <a:p>
            <a:pPr lvl="1"/>
            <a:r>
              <a:rPr lang="fr-FR" dirty="0" smtClean="0"/>
              <a:t>L’éducation au goût chez les tout-petits</a:t>
            </a:r>
          </a:p>
          <a:p>
            <a:pPr lvl="1"/>
            <a:r>
              <a:rPr lang="fr-FR" dirty="0" smtClean="0"/>
              <a:t>Nouveaux outils pédagogiques en éducation au goût (en </a:t>
            </a:r>
            <a:r>
              <a:rPr lang="fr-FR" dirty="0" err="1" smtClean="0"/>
              <a:t>co</a:t>
            </a:r>
            <a:r>
              <a:rPr lang="fr-FR" dirty="0" smtClean="0"/>
              <a:t>-animation avec  P. Harris)</a:t>
            </a:r>
          </a:p>
          <a:p>
            <a:endParaRPr lang="fr-FR" b="1" dirty="0" smtClean="0"/>
          </a:p>
          <a:p>
            <a:endParaRPr lang="fr-FR" dirty="0" smtClean="0"/>
          </a:p>
          <a:p>
            <a:endParaRPr lang="fr-FR" dirty="0" smtClean="0"/>
          </a:p>
          <a:p>
            <a:pPr lvl="1"/>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EXPERIENCES EN FORMATION ADULTE </a:t>
            </a:r>
            <a:endParaRPr lang="fr-FR" dirty="0"/>
          </a:p>
        </p:txBody>
      </p:sp>
      <p:sp>
        <p:nvSpPr>
          <p:cNvPr id="3" name="Espace réservé du contenu 2"/>
          <p:cNvSpPr>
            <a:spLocks noGrp="1"/>
          </p:cNvSpPr>
          <p:nvPr>
            <p:ph sz="quarter" idx="1"/>
          </p:nvPr>
        </p:nvSpPr>
        <p:spPr>
          <a:xfrm>
            <a:off x="251520" y="1412776"/>
            <a:ext cx="8503920" cy="5445224"/>
          </a:xfrm>
        </p:spPr>
        <p:txBody>
          <a:bodyPr>
            <a:normAutofit/>
          </a:bodyPr>
          <a:lstStyle/>
          <a:p>
            <a:r>
              <a:rPr lang="fr-FR" dirty="0" smtClean="0"/>
              <a:t>2014 : pour la </a:t>
            </a:r>
            <a:r>
              <a:rPr lang="fr-FR" b="1" dirty="0" smtClean="0"/>
              <a:t>FDSEA</a:t>
            </a:r>
          </a:p>
          <a:p>
            <a:pPr lvl="1"/>
            <a:r>
              <a:rPr lang="fr-FR" dirty="0" smtClean="0"/>
              <a:t>Formation des agriculteurs et éleveurs sur la sensibilisation au goût et la nutrition pour les accompagner dans la mise en valeur de leur produit (bœuf, foie gras, lait, jambon cru, haricots verts, maïs…) pour eux-mêmes et pour leur intervention dans les écoles.</a:t>
            </a:r>
          </a:p>
          <a:p>
            <a:r>
              <a:rPr lang="fr-FR" dirty="0" smtClean="0"/>
              <a:t>Depuis 2014 : pour la </a:t>
            </a:r>
            <a:r>
              <a:rPr lang="fr-FR" b="1" dirty="0" smtClean="0"/>
              <a:t>FNAQPA-</a:t>
            </a:r>
            <a:r>
              <a:rPr lang="fr-FR" b="1" dirty="0" err="1" smtClean="0"/>
              <a:t>Géronfor</a:t>
            </a:r>
            <a:endParaRPr lang="fr-FR" b="1" dirty="0" smtClean="0"/>
          </a:p>
          <a:p>
            <a:pPr lvl="1"/>
            <a:r>
              <a:rPr lang="fr-FR" dirty="0" smtClean="0"/>
              <a:t>L’instant repas chez la personne âgée (en intra)</a:t>
            </a:r>
          </a:p>
          <a:p>
            <a:pPr lvl="1">
              <a:buNone/>
            </a:pPr>
            <a:endParaRPr lang="fr-FR" dirty="0" smtClean="0"/>
          </a:p>
          <a:p>
            <a:endParaRPr lang="fr-FR" dirty="0" smtClean="0"/>
          </a:p>
          <a:p>
            <a:pPr lvl="1"/>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EXPERIENCES DANS L’ENSEIGNEMENT</a:t>
            </a:r>
            <a:endParaRPr lang="fr-FR" dirty="0"/>
          </a:p>
        </p:txBody>
      </p:sp>
      <p:sp>
        <p:nvSpPr>
          <p:cNvPr id="3" name="Espace réservé du contenu 2"/>
          <p:cNvSpPr>
            <a:spLocks noGrp="1"/>
          </p:cNvSpPr>
          <p:nvPr>
            <p:ph sz="quarter" idx="1"/>
          </p:nvPr>
        </p:nvSpPr>
        <p:spPr/>
        <p:txBody>
          <a:bodyPr>
            <a:normAutofit/>
          </a:bodyPr>
          <a:lstStyle/>
          <a:p>
            <a:r>
              <a:rPr lang="fr-FR" dirty="0" smtClean="0"/>
              <a:t>1999- 2008: cours de diététique à l’Institut de Formation de Soin Infirmiers (</a:t>
            </a:r>
            <a:r>
              <a:rPr lang="fr-FR" b="1" dirty="0" smtClean="0"/>
              <a:t>IFSI</a:t>
            </a:r>
            <a:r>
              <a:rPr lang="fr-FR" dirty="0" smtClean="0"/>
              <a:t>)de Dax</a:t>
            </a:r>
          </a:p>
          <a:p>
            <a:r>
              <a:rPr lang="fr-FR" dirty="0" smtClean="0"/>
              <a:t>2001 à 2014 : cours de diététique à </a:t>
            </a:r>
            <a:r>
              <a:rPr lang="fr-FR" b="1" dirty="0" smtClean="0"/>
              <a:t>l’Institut du Thermalisme</a:t>
            </a:r>
            <a:r>
              <a:rPr lang="fr-FR" dirty="0" smtClean="0"/>
              <a:t> – Université Bordeaux 2– dans le cadre du </a:t>
            </a:r>
            <a:r>
              <a:rPr lang="fr-FR" dirty="0" err="1" smtClean="0"/>
              <a:t>DU</a:t>
            </a:r>
            <a:r>
              <a:rPr lang="fr-FR" dirty="0" smtClean="0"/>
              <a:t> des pratiques de soin en hydrothérapie</a:t>
            </a:r>
          </a:p>
          <a:p>
            <a:r>
              <a:rPr lang="fr-FR" dirty="0" smtClean="0"/>
              <a:t>2008 à 2010 : cours de diététique en gastro-entérologie à l’</a:t>
            </a:r>
            <a:r>
              <a:rPr lang="fr-FR" b="1" dirty="0" smtClean="0"/>
              <a:t>IHEPS</a:t>
            </a:r>
            <a:r>
              <a:rPr lang="fr-FR" dirty="0" smtClean="0"/>
              <a:t> dans le cadre de la formation en nutrithérapie destiné aux médecins et pharmaciens (Maroc)</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EXPERIENCES EN CRECHES</a:t>
            </a:r>
            <a:endParaRPr lang="fr-FR" dirty="0"/>
          </a:p>
        </p:txBody>
      </p:sp>
      <p:sp>
        <p:nvSpPr>
          <p:cNvPr id="3" name="Espace réservé du contenu 2"/>
          <p:cNvSpPr>
            <a:spLocks noGrp="1"/>
          </p:cNvSpPr>
          <p:nvPr>
            <p:ph sz="quarter" idx="1"/>
          </p:nvPr>
        </p:nvSpPr>
        <p:spPr/>
        <p:txBody>
          <a:bodyPr>
            <a:normAutofit/>
          </a:bodyPr>
          <a:lstStyle/>
          <a:p>
            <a:pPr lvl="0"/>
            <a:r>
              <a:rPr lang="fr-FR" dirty="0" smtClean="0"/>
              <a:t>Depuis 2009 : Programme d’éveil du goût pour les jeunes enfants et avec notion de prévention autour de l’alimentation en lien avec le PNNS et  le GEMRCN</a:t>
            </a:r>
          </a:p>
          <a:p>
            <a:pPr lvl="0" algn="ctr">
              <a:buNone/>
            </a:pPr>
            <a:r>
              <a:rPr lang="fr-FR" sz="1600" i="1" dirty="0" smtClean="0"/>
              <a:t>Programme ayant obtenu le logo « bien manger c’est l’affaire de tous »  par la DRAAF</a:t>
            </a:r>
          </a:p>
          <a:p>
            <a:pPr lvl="1"/>
            <a:r>
              <a:rPr lang="fr-FR" dirty="0" smtClean="0"/>
              <a:t>Crèche de Saint-Paul-Lès-Dax</a:t>
            </a:r>
          </a:p>
          <a:p>
            <a:pPr lvl="1"/>
            <a:r>
              <a:rPr lang="fr-FR" dirty="0" smtClean="0"/>
              <a:t>Crèche de Pouillon</a:t>
            </a:r>
          </a:p>
          <a:p>
            <a:pPr lvl="1"/>
            <a:r>
              <a:rPr lang="fr-FR" dirty="0" smtClean="0"/>
              <a:t>RAM de Rodez (SIVU RAM «  rêve avec moi »</a:t>
            </a:r>
          </a:p>
          <a:p>
            <a:pPr lvl="1"/>
            <a:r>
              <a:rPr lang="fr-FR" dirty="0" smtClean="0"/>
              <a:t>RAM de la communauté des communes du Grand Dax</a:t>
            </a:r>
          </a:p>
          <a:p>
            <a:pPr lvl="1"/>
            <a:r>
              <a:rPr lang="fr-FR" dirty="0" smtClean="0"/>
              <a:t>Crèches et RAM de Tarnos</a:t>
            </a:r>
          </a:p>
          <a:p>
            <a:pPr lvl="1"/>
            <a:r>
              <a:rPr lang="fr-FR" dirty="0" smtClean="0"/>
              <a:t>RAM </a:t>
            </a:r>
            <a:r>
              <a:rPr lang="fr-FR" dirty="0" err="1" smtClean="0"/>
              <a:t>Orthe</a:t>
            </a:r>
            <a:r>
              <a:rPr lang="fr-FR" dirty="0" smtClean="0"/>
              <a:t>-</a:t>
            </a:r>
            <a:r>
              <a:rPr lang="fr-FR" dirty="0" err="1" smtClean="0"/>
              <a:t>Arrigans</a:t>
            </a:r>
            <a:endParaRPr lang="fr-FR" dirty="0" smtClean="0"/>
          </a:p>
          <a:p>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119</TotalTime>
  <Words>859</Words>
  <Application>Microsoft Office PowerPoint</Application>
  <PresentationFormat>Affichage à l'écran (4:3)</PresentationFormat>
  <Paragraphs>132</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Civil</vt:lpstr>
      <vt:lpstr>Sylvie MARTY</vt:lpstr>
      <vt:lpstr>CABINET  LIBERAL depuis 1995</vt:lpstr>
      <vt:lpstr>Les consultations</vt:lpstr>
      <vt:lpstr>EXPERIENCES EN FORMATION ADULTE </vt:lpstr>
      <vt:lpstr>EXPERIENCES EN FORMATION ADULTE </vt:lpstr>
      <vt:lpstr>EXPERIENCES EN FORMATION ADULTE </vt:lpstr>
      <vt:lpstr>EXPERIENCES EN FORMATION ADULTE </vt:lpstr>
      <vt:lpstr>EXPERIENCES DANS L’ENSEIGNEMENT</vt:lpstr>
      <vt:lpstr>EXPERIENCES EN CRECHES</vt:lpstr>
      <vt:lpstr>CONFERENCES</vt:lpstr>
      <vt:lpstr>EXPERIENCES EN PROGRAMME PREVENTION</vt:lpstr>
      <vt:lpstr>EXPERIENCES EN RESTAURATION COLLECTIVE</vt:lpstr>
      <vt:lpstr>Activités associatives professionnelles</vt:lpstr>
      <vt:lpstr>REDACTIONS</vt:lpstr>
      <vt:lpstr>MA FORMATION CONTINUE</vt:lpstr>
      <vt:lpstr>EXPERIENCES de diététicienne EN STRUCTURES</vt:lpstr>
      <vt:lpstr> FORMATIONS DIPLÔMANTES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Sylvie MARTY</dc:title>
  <dc:creator>Sylvie Marty</dc:creator>
  <cp:lastModifiedBy>sylviemarty</cp:lastModifiedBy>
  <cp:revision>21</cp:revision>
  <dcterms:created xsi:type="dcterms:W3CDTF">2017-01-31T08:38:40Z</dcterms:created>
  <dcterms:modified xsi:type="dcterms:W3CDTF">2017-01-31T11:01:42Z</dcterms:modified>
</cp:coreProperties>
</file>